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6" r:id="rId6"/>
    <p:sldId id="267" r:id="rId7"/>
    <p:sldId id="268" r:id="rId8"/>
    <p:sldId id="269" r:id="rId9"/>
    <p:sldId id="260" r:id="rId10"/>
    <p:sldId id="270" r:id="rId11"/>
    <p:sldId id="265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0"/>
    <p:restoredTop sz="94694"/>
  </p:normalViewPr>
  <p:slideViewPr>
    <p:cSldViewPr snapToGrid="0" snapToObjects="1">
      <p:cViewPr varScale="1">
        <p:scale>
          <a:sx n="86" d="100"/>
          <a:sy n="86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Moorman" userId="c3935223f037ddc6" providerId="LiveId" clId="{AADFF568-03E0-4122-A8B0-8FC3C457F08A}"/>
    <pc:docChg chg="custSel modSld sldOrd">
      <pc:chgData name="David Moorman" userId="c3935223f037ddc6" providerId="LiveId" clId="{AADFF568-03E0-4122-A8B0-8FC3C457F08A}" dt="2020-10-22T22:28:08.670" v="7"/>
      <pc:docMkLst>
        <pc:docMk/>
      </pc:docMkLst>
      <pc:sldChg chg="addSp delSp modSp mod">
        <pc:chgData name="David Moorman" userId="c3935223f037ddc6" providerId="LiveId" clId="{AADFF568-03E0-4122-A8B0-8FC3C457F08A}" dt="2020-10-22T22:09:25.995" v="5" actId="1076"/>
        <pc:sldMkLst>
          <pc:docMk/>
          <pc:sldMk cId="1975593950" sldId="267"/>
        </pc:sldMkLst>
        <pc:picChg chg="add mod">
          <ac:chgData name="David Moorman" userId="c3935223f037ddc6" providerId="LiveId" clId="{AADFF568-03E0-4122-A8B0-8FC3C457F08A}" dt="2020-10-22T22:09:25.995" v="5" actId="1076"/>
          <ac:picMkLst>
            <pc:docMk/>
            <pc:sldMk cId="1975593950" sldId="267"/>
            <ac:picMk id="5" creationId="{0EFAB070-0227-4949-BB5D-E19B63202625}"/>
          </ac:picMkLst>
        </pc:picChg>
        <pc:picChg chg="del">
          <ac:chgData name="David Moorman" userId="c3935223f037ddc6" providerId="LiveId" clId="{AADFF568-03E0-4122-A8B0-8FC3C457F08A}" dt="2020-10-22T22:08:45.247" v="0" actId="478"/>
          <ac:picMkLst>
            <pc:docMk/>
            <pc:sldMk cId="1975593950" sldId="267"/>
            <ac:picMk id="10" creationId="{BD0FF6A6-5990-4BEB-AA65-1B632A73B4B8}"/>
          </ac:picMkLst>
        </pc:picChg>
      </pc:sldChg>
      <pc:sldChg chg="ord">
        <pc:chgData name="David Moorman" userId="c3935223f037ddc6" providerId="LiveId" clId="{AADFF568-03E0-4122-A8B0-8FC3C457F08A}" dt="2020-10-22T22:28:08.670" v="7"/>
        <pc:sldMkLst>
          <pc:docMk/>
          <pc:sldMk cId="2503849951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nbc.com/econom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omentjs.com/" TargetMode="External"/><Relationship Id="rId2" Type="http://schemas.openxmlformats.org/officeDocument/2006/relationships/hyperlink" Target="http://www.daterangepicker.com/#exampl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mentjs.com/" TargetMode="External"/><Relationship Id="rId2" Type="http://schemas.openxmlformats.org/officeDocument/2006/relationships/hyperlink" Target="http://www.daterangepicker.com/#ex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C6BB-C6C4-0646-82A2-B059E9098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 Economic Dashboard</a:t>
            </a:r>
            <a:br>
              <a:rPr lang="en-US" dirty="0"/>
            </a:br>
            <a:r>
              <a:rPr lang="en-US" dirty="0"/>
              <a:t>Project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E38B1-1456-3748-97DD-DB43968BCF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Members: Jake Geiser, Jillian </a:t>
            </a:r>
            <a:r>
              <a:rPr lang="en-US" dirty="0" err="1"/>
              <a:t>Gonder</a:t>
            </a:r>
            <a:r>
              <a:rPr lang="en-US" dirty="0"/>
              <a:t>, Dave Moorman and Caitlin Smith</a:t>
            </a:r>
          </a:p>
        </p:txBody>
      </p:sp>
    </p:spTree>
    <p:extLst>
      <p:ext uri="{BB962C8B-B14F-4D97-AF65-F5344CB8AC3E}">
        <p14:creationId xmlns:p14="http://schemas.microsoft.com/office/powerpoint/2010/main" val="738507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3466-6886-0248-B790-DCD15FA5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9226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0C572-FF1C-5C47-BD76-D8B2C70B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Coding Approach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B688509-2F9B-AB46-8AED-182EE782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75"/>
            <a:ext cx="5164315" cy="338262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FBE296D-DACB-BC4A-B4EC-D053D667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63" y="0"/>
            <a:ext cx="5336967" cy="34290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A086B9E-784D-1240-919A-EC20DA117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251" y="55702"/>
            <a:ext cx="3602549" cy="3373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514D-45D9-CB4B-B227-ABA11E5C2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Gathering 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Pulled Misery Index data from </a:t>
            </a:r>
            <a:r>
              <a:rPr lang="en-US" sz="1800" dirty="0" err="1">
                <a:solidFill>
                  <a:srgbClr val="FFFFFF"/>
                </a:solidFill>
              </a:rPr>
              <a:t>Quadl.com</a:t>
            </a:r>
            <a:r>
              <a:rPr lang="en-US" sz="1800" dirty="0">
                <a:solidFill>
                  <a:srgbClr val="FFFFFF"/>
                </a:solidFill>
              </a:rPr>
              <a:t> to create plots</a:t>
            </a:r>
          </a:p>
          <a:p>
            <a:pPr marL="914400" lvl="2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01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0D633-5A0E-D74B-8F6B-FCDFDE8F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Coding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2367D-74E4-6D4B-ADA6-20944A0E6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 lvl="1"/>
            <a:r>
              <a:rPr lang="en-US" sz="1800" dirty="0">
                <a:solidFill>
                  <a:srgbClr val="FFFFFF"/>
                </a:solidFill>
              </a:rPr>
              <a:t>Pulled stock data from </a:t>
            </a:r>
            <a:r>
              <a:rPr lang="en-US" sz="1800" dirty="0" err="1">
                <a:solidFill>
                  <a:srgbClr val="FFFFFF"/>
                </a:solidFill>
              </a:rPr>
              <a:t>Quadl.com</a:t>
            </a:r>
            <a:r>
              <a:rPr lang="en-US" sz="1800" dirty="0">
                <a:solidFill>
                  <a:srgbClr val="FFFFFF"/>
                </a:solidFill>
              </a:rPr>
              <a:t> to create plots</a:t>
            </a: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D91BF31-2880-7E41-8E6E-8E95D029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4" y="24619"/>
            <a:ext cx="6062133" cy="355848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D8D2AFA-087F-0E41-817B-D266EF53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783" y="24619"/>
            <a:ext cx="3274484" cy="36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6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0D633-5A0E-D74B-8F6B-FCDFDE8F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Coding Approach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5C1B0B2-4BD6-5848-868A-E2E823B0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39"/>
            <a:ext cx="7205602" cy="329656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6CA0B57-1320-3C4D-B69F-F74CF7172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-1"/>
            <a:ext cx="4304284" cy="34219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2367D-74E4-6D4B-ADA6-20944A0E6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 lvl="1"/>
            <a:r>
              <a:rPr lang="en-US" sz="1800" dirty="0">
                <a:solidFill>
                  <a:srgbClr val="FFFFFF"/>
                </a:solidFill>
              </a:rPr>
              <a:t>Used web scraping to pull info from </a:t>
            </a:r>
            <a:r>
              <a:rPr lang="en-US" sz="1800" dirty="0">
                <a:solidFill>
                  <a:srgbClr val="FFFFFF"/>
                </a:solidFill>
                <a:hlinkClick r:id="rId4"/>
              </a:rPr>
              <a:t>www.cnbc.com/economy</a:t>
            </a:r>
            <a:endParaRPr lang="en-US" sz="1800" dirty="0">
              <a:solidFill>
                <a:srgbClr val="FFFFFF"/>
              </a:solidFill>
            </a:endParaRP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4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AC8A-3CF6-E541-9989-21711748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3336E-56BB-C74A-8AF1-9FAD691DE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was to investigate the current state of the US economy and its impact on US citizens. </a:t>
            </a:r>
          </a:p>
          <a:p>
            <a:r>
              <a:rPr lang="en-US" dirty="0"/>
              <a:t>Focused on the Misery Index and provided a stock search and plot generator</a:t>
            </a:r>
          </a:p>
          <a:p>
            <a:r>
              <a:rPr lang="en-US" dirty="0"/>
              <a:t>Web-scraped economic news from CNBC.com</a:t>
            </a:r>
          </a:p>
          <a:p>
            <a:r>
              <a:rPr lang="en-US" dirty="0"/>
              <a:t>Presented on an interactive website (to be demonstrated at the end of the presentation)</a:t>
            </a:r>
          </a:p>
        </p:txBody>
      </p:sp>
    </p:spTree>
    <p:extLst>
      <p:ext uri="{BB962C8B-B14F-4D97-AF65-F5344CB8AC3E}">
        <p14:creationId xmlns:p14="http://schemas.microsoft.com/office/powerpoint/2010/main" val="351903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AC8A-3CF6-E541-9989-21711748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3336E-56BB-C74A-8AF1-9FAD691DE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Used an API from Quandl.com</a:t>
            </a:r>
          </a:p>
          <a:p>
            <a:pPr lvl="1"/>
            <a:r>
              <a:rPr lang="en-US" dirty="0"/>
              <a:t> Create the latest Misery Index plot</a:t>
            </a:r>
          </a:p>
          <a:p>
            <a:pPr lvl="1"/>
            <a:r>
              <a:rPr lang="en-US" dirty="0"/>
              <a:t>Power the stock search and plot generator</a:t>
            </a:r>
          </a:p>
          <a:p>
            <a:r>
              <a:rPr lang="en-US" dirty="0"/>
              <a:t>Implemented a Calendar Date Range Picker on the stock search from a </a:t>
            </a:r>
            <a:r>
              <a:rPr lang="en-US" dirty="0" err="1"/>
              <a:t>JQuery</a:t>
            </a:r>
            <a:r>
              <a:rPr lang="en-US" dirty="0"/>
              <a:t> library found on </a:t>
            </a:r>
            <a:r>
              <a:rPr lang="en-US" b="0" i="0" u="none" strike="noStrike" dirty="0">
                <a:effectLst/>
                <a:latin typeface="Slack-Lato"/>
                <a:hlinkClick r:id="rId2"/>
              </a:rPr>
              <a:t>http://www.daterangepicker.com/#examples</a:t>
            </a:r>
            <a:r>
              <a:rPr lang="en-US" b="0" i="0" u="none" strike="noStrike" dirty="0">
                <a:effectLst/>
                <a:latin typeface="Slack-Lato"/>
              </a:rPr>
              <a:t> </a:t>
            </a:r>
            <a:r>
              <a:rPr lang="en-US" dirty="0"/>
              <a:t>and from </a:t>
            </a:r>
            <a:r>
              <a:rPr lang="en-US" b="0" i="0" u="none" strike="noStrike" dirty="0">
                <a:effectLst/>
                <a:latin typeface="Slack-Lato"/>
                <a:hlinkClick r:id="rId3"/>
              </a:rPr>
              <a:t>https://momentjs.com/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dirty="0"/>
              <a:t>Web Scraped Economic News from CNBC.com to get the latest article and image for the website</a:t>
            </a:r>
          </a:p>
          <a:p>
            <a:r>
              <a:rPr lang="en-US" dirty="0"/>
              <a:t>Stored web scraping results in a MongoDB unstructured database</a:t>
            </a:r>
          </a:p>
          <a:p>
            <a:r>
              <a:rPr lang="en-US" dirty="0"/>
              <a:t>Developed a website using d3, JavaScript, and CSS</a:t>
            </a:r>
          </a:p>
          <a:p>
            <a:r>
              <a:rPr lang="en-US" dirty="0"/>
              <a:t>Flask was utilized to power the backend to the frontend website</a:t>
            </a:r>
          </a:p>
        </p:txBody>
      </p:sp>
    </p:spTree>
    <p:extLst>
      <p:ext uri="{BB962C8B-B14F-4D97-AF65-F5344CB8AC3E}">
        <p14:creationId xmlns:p14="http://schemas.microsoft.com/office/powerpoint/2010/main" val="120748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0C572-FF1C-5C47-BD76-D8B2C70B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API for Interactive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514D-45D9-CB4B-B227-ABA11E5C2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Interactive chart showing historical data utilizing API</a:t>
            </a:r>
          </a:p>
          <a:p>
            <a:r>
              <a:rPr lang="en-US" dirty="0">
                <a:solidFill>
                  <a:srgbClr val="FFFFFF"/>
                </a:solidFill>
              </a:rPr>
              <a:t>Stock search and plot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FB908-BC45-4BFB-BAEE-73781615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4" y="36754"/>
            <a:ext cx="5776719" cy="3610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9E07C-47BB-42B5-BFC4-47721AF6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23" y="10830"/>
            <a:ext cx="5818196" cy="36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5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0C572-FF1C-5C47-BD76-D8B2C70B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JQuery</a:t>
            </a:r>
            <a:r>
              <a:rPr lang="en-US" dirty="0">
                <a:solidFill>
                  <a:srgbClr val="FFFFFF"/>
                </a:solidFill>
              </a:rPr>
              <a:t> Library Applied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514D-45D9-CB4B-B227-ABA11E5C2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dirty="0"/>
              <a:t>Implemented a Calendar Date Range Picker </a:t>
            </a:r>
          </a:p>
          <a:p>
            <a:r>
              <a:rPr lang="en-US" dirty="0"/>
              <a:t>Sources:</a:t>
            </a:r>
          </a:p>
          <a:p>
            <a:pPr lvl="1"/>
            <a:r>
              <a:rPr lang="en-US" b="0" i="0" u="none" strike="noStrike" dirty="0">
                <a:effectLst/>
                <a:latin typeface="Slack-Lato"/>
                <a:hlinkClick r:id="rId2"/>
              </a:rPr>
              <a:t>http://www.daterangepicker.com/#examples</a:t>
            </a:r>
            <a:r>
              <a:rPr lang="en-US" b="0" i="0" u="none" strike="noStrike" dirty="0">
                <a:effectLst/>
                <a:latin typeface="Slack-Lato"/>
              </a:rPr>
              <a:t> </a:t>
            </a:r>
          </a:p>
          <a:p>
            <a:pPr lvl="1"/>
            <a:r>
              <a:rPr lang="en-US" b="0" i="0" u="none" strike="noStrike" dirty="0">
                <a:effectLst/>
                <a:latin typeface="Slack-Lato"/>
                <a:hlinkClick r:id="rId3"/>
              </a:rPr>
              <a:t>https://momentjs.com/</a:t>
            </a:r>
            <a:endParaRPr lang="en-US" b="0" i="0" u="none" strike="noStrike" dirty="0">
              <a:effectLst/>
              <a:latin typeface="Slack-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85819-A109-435B-9D71-AF4EB50CB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337" b="32808"/>
          <a:stretch/>
        </p:blipFill>
        <p:spPr>
          <a:xfrm>
            <a:off x="116648" y="83928"/>
            <a:ext cx="5577237" cy="33621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C17A0DC-6F3B-4232-9404-66865EEC0C79}"/>
              </a:ext>
            </a:extLst>
          </p:cNvPr>
          <p:cNvSpPr/>
          <p:nvPr/>
        </p:nvSpPr>
        <p:spPr>
          <a:xfrm>
            <a:off x="116648" y="319595"/>
            <a:ext cx="3585340" cy="195308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8003F8-57B5-406E-B73E-74793A94B16A}"/>
              </a:ext>
            </a:extLst>
          </p:cNvPr>
          <p:cNvCxnSpPr/>
          <p:nvPr/>
        </p:nvCxnSpPr>
        <p:spPr>
          <a:xfrm flipH="1" flipV="1">
            <a:off x="3124940" y="2077375"/>
            <a:ext cx="3293615" cy="1972111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38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0C572-FF1C-5C47-BD76-D8B2C70B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514D-45D9-CB4B-B227-ABA11E5C2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Web-scraped news from CNBC site</a:t>
            </a:r>
          </a:p>
          <a:p>
            <a:r>
              <a:rPr lang="en-US" dirty="0">
                <a:solidFill>
                  <a:srgbClr val="FFFFFF"/>
                </a:solidFill>
              </a:rPr>
              <a:t>Used MongoDB for storing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AB070-0227-4949-BB5D-E19B6320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7" y="63385"/>
            <a:ext cx="6712248" cy="352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0C572-FF1C-5C47-BD76-D8B2C70B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514D-45D9-CB4B-B227-ABA11E5C2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Used JavaScript and CSS with Bootstrap to develop the site</a:t>
            </a:r>
          </a:p>
          <a:p>
            <a:r>
              <a:rPr lang="en-US" dirty="0">
                <a:solidFill>
                  <a:srgbClr val="FFFFFF"/>
                </a:solidFill>
              </a:rPr>
              <a:t>Utilized Flask to tie the backend to the frontend webpage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7AE93A-A7EB-40C4-87A1-D446C26CD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9"/>
          <a:stretch/>
        </p:blipFill>
        <p:spPr>
          <a:xfrm>
            <a:off x="118731" y="31429"/>
            <a:ext cx="6522140" cy="36157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C76CBE-B8B3-4A58-B9D6-0AE28313CECB}"/>
              </a:ext>
            </a:extLst>
          </p:cNvPr>
          <p:cNvSpPr/>
          <p:nvPr/>
        </p:nvSpPr>
        <p:spPr>
          <a:xfrm>
            <a:off x="648070" y="363984"/>
            <a:ext cx="683580" cy="56130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0F37FF-3259-4D89-93C3-3518DEF3CA27}"/>
              </a:ext>
            </a:extLst>
          </p:cNvPr>
          <p:cNvSpPr txBox="1"/>
          <p:nvPr/>
        </p:nvSpPr>
        <p:spPr>
          <a:xfrm>
            <a:off x="118731" y="925286"/>
            <a:ext cx="112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Interactive Drop Down </a:t>
            </a:r>
          </a:p>
        </p:txBody>
      </p:sp>
    </p:spTree>
    <p:extLst>
      <p:ext uri="{BB962C8B-B14F-4D97-AF65-F5344CB8AC3E}">
        <p14:creationId xmlns:p14="http://schemas.microsoft.com/office/powerpoint/2010/main" val="146380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3466-6886-0248-B790-DCD15FA5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0384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3466-6886-0248-B790-DCD15FA5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86CB6-911E-FD4E-9D9B-A4CBA5954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APIs may provide limited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04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310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Slack-Lato</vt:lpstr>
      <vt:lpstr>Wingdings 2</vt:lpstr>
      <vt:lpstr>Quotable</vt:lpstr>
      <vt:lpstr>US Economic Dashboard Project 2</vt:lpstr>
      <vt:lpstr>Theme</vt:lpstr>
      <vt:lpstr>Approach</vt:lpstr>
      <vt:lpstr>API for Interactive Charts</vt:lpstr>
      <vt:lpstr>JQuery Library Applied</vt:lpstr>
      <vt:lpstr>Web Scraping</vt:lpstr>
      <vt:lpstr>Website</vt:lpstr>
      <vt:lpstr>Demo</vt:lpstr>
      <vt:lpstr>Final Thoughts</vt:lpstr>
      <vt:lpstr>Appendix</vt:lpstr>
      <vt:lpstr>Coding Approach</vt:lpstr>
      <vt:lpstr>Coding Approach</vt:lpstr>
      <vt:lpstr>Coding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Economic Dashboard Project 2</dc:title>
  <dc:creator>Jillian Gonder</dc:creator>
  <cp:lastModifiedBy>David Moorman</cp:lastModifiedBy>
  <cp:revision>6</cp:revision>
  <dcterms:created xsi:type="dcterms:W3CDTF">2020-10-20T18:08:23Z</dcterms:created>
  <dcterms:modified xsi:type="dcterms:W3CDTF">2020-10-22T22:28:11Z</dcterms:modified>
</cp:coreProperties>
</file>